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0" r:id="rId4"/>
    <p:sldId id="279" r:id="rId5"/>
    <p:sldId id="282" r:id="rId6"/>
    <p:sldId id="283" r:id="rId7"/>
    <p:sldId id="284" r:id="rId8"/>
    <p:sldId id="288" r:id="rId9"/>
    <p:sldId id="285" r:id="rId10"/>
    <p:sldId id="286" r:id="rId11"/>
    <p:sldId id="287" r:id="rId12"/>
    <p:sldId id="281"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5AF"/>
    <a:srgbClr val="35759D"/>
    <a:srgbClr val="35B19D"/>
    <a:srgbClr val="000000"/>
    <a:srgbClr val="FFFF00"/>
    <a:srgbClr val="B3D3EA"/>
    <a:srgbClr val="78AD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5596" autoAdjust="0"/>
  </p:normalViewPr>
  <p:slideViewPr>
    <p:cSldViewPr>
      <p:cViewPr>
        <p:scale>
          <a:sx n="100" d="100"/>
          <a:sy n="100" d="100"/>
        </p:scale>
        <p:origin x="-72"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Arial" charset="0"/>
                <a:ea typeface="+mn-ea"/>
                <a:cs typeface="+mn-cs"/>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Arial" charset="0"/>
                <a:ea typeface="+mn-ea"/>
                <a:cs typeface="+mn-cs"/>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mn-cs"/>
              </a:defRPr>
            </a:lvl1pPr>
          </a:lstStyle>
          <a:p>
            <a:pPr>
              <a:defRPr/>
            </a:pPr>
            <a:fld id="{E7416A54-A688-4D01-8018-2E511C3C4C7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1E6C0D4-8396-4B30-92E2-0D4E0985D71B}" type="slidenum">
              <a:rPr lang="en-US">
                <a:latin typeface="Arial" pitchFamily="-72" charset="0"/>
                <a:ea typeface="ＭＳ Ｐゴシック" pitchFamily="-72" charset="-128"/>
                <a:cs typeface="ＭＳ Ｐゴシック" pitchFamily="-72" charset="-128"/>
              </a:rPr>
              <a:pPr/>
              <a:t>1</a:t>
            </a:fld>
            <a:endParaRPr lang="en-US">
              <a:latin typeface="Arial" pitchFamily="-72" charset="0"/>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ru-RU">
              <a:latin typeface="Arial" pitchFamily="-7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56F921C-251B-4663-905F-7EC1E6C2FC17}" type="slidenum">
              <a:rPr lang="en-US">
                <a:latin typeface="Arial" pitchFamily="-72" charset="0"/>
                <a:ea typeface="ＭＳ Ｐゴシック" pitchFamily="-72" charset="-128"/>
                <a:cs typeface="ＭＳ Ｐゴシック" pitchFamily="-72" charset="-128"/>
              </a:rPr>
              <a:pPr/>
              <a:t>2</a:t>
            </a:fld>
            <a:endParaRPr lang="en-US">
              <a:latin typeface="Arial" pitchFamily="-72" charset="0"/>
              <a:ea typeface="ＭＳ Ｐゴシック" pitchFamily="-72" charset="-128"/>
              <a:cs typeface="ＭＳ Ｐゴシック" pitchFamily="-72"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ru-RU">
              <a:latin typeface="Arial"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24FA57C-FCAA-4996-9CAE-62BE96B877AE}" type="slidenum">
              <a:rPr lang="en-US">
                <a:latin typeface="Arial" pitchFamily="-72" charset="0"/>
                <a:ea typeface="ＭＳ Ｐゴシック" pitchFamily="-72" charset="-128"/>
                <a:cs typeface="ＭＳ Ｐゴシック" pitchFamily="-72" charset="-128"/>
              </a:rPr>
              <a:pPr/>
              <a:t>4</a:t>
            </a:fld>
            <a:endParaRPr lang="en-US">
              <a:latin typeface="Arial" pitchFamily="-72" charset="0"/>
              <a:ea typeface="ＭＳ Ｐゴシック" pitchFamily="-72" charset="-128"/>
              <a:cs typeface="ＭＳ Ｐゴシック" pitchFamily="-72" charset="-128"/>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ru-RU">
              <a:latin typeface="Arial" pitchFamily="-7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pPr eaLnBrk="1" hangingPunct="1"/>
            <a:endParaRPr lang="en-US">
              <a:latin typeface="Arial" pitchFamily="-72" charset="0"/>
            </a:endParaRPr>
          </a:p>
        </p:txBody>
      </p:sp>
      <p:sp>
        <p:nvSpPr>
          <p:cNvPr id="24579" name="Slide Number Placeholder 3"/>
          <p:cNvSpPr>
            <a:spLocks noGrp="1"/>
          </p:cNvSpPr>
          <p:nvPr>
            <p:ph type="sldNum" sz="quarter" idx="5"/>
          </p:nvPr>
        </p:nvSpPr>
        <p:spPr>
          <a:noFill/>
        </p:spPr>
        <p:txBody>
          <a:bodyPr/>
          <a:lstStyle/>
          <a:p>
            <a:fld id="{A6429BDF-0E5C-4E58-B13E-FC2463220BD6}" type="slidenum">
              <a:rPr lang="en-US" smtClean="0">
                <a:latin typeface="Arial" pitchFamily="-72" charset="0"/>
                <a:ea typeface="ＭＳ Ｐゴシック" pitchFamily="-72" charset="-128"/>
                <a:cs typeface="ＭＳ Ｐゴシック" pitchFamily="-72" charset="-128"/>
              </a:rPr>
              <a:pPr/>
              <a:t>7</a:t>
            </a:fld>
            <a:endParaRPr lang="en-US" smtClean="0">
              <a:latin typeface="Arial" pitchFamily="-72" charset="0"/>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5334000"/>
            <a:ext cx="6096000" cy="704850"/>
          </a:xfrm>
        </p:spPr>
        <p:txBody>
          <a:bodyPr/>
          <a:lstStyle>
            <a:lvl1pPr algn="r">
              <a:defRPr sz="36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819400" y="5943600"/>
            <a:ext cx="6096000" cy="685800"/>
          </a:xfrm>
        </p:spPr>
        <p:txBody>
          <a:bodyPr/>
          <a:lstStyle>
            <a:lvl1pPr marL="0" indent="0" algn="r">
              <a:buFontTx/>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0"/>
            <a:ext cx="18288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524000"/>
            <a:ext cx="53340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286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0"/>
            <a:ext cx="7315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90600" y="2286000"/>
            <a:ext cx="7315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fontAlgn="base">
        <a:spcBef>
          <a:spcPct val="0"/>
        </a:spcBef>
        <a:spcAft>
          <a:spcPct val="0"/>
        </a:spcAft>
        <a:defRPr sz="4400">
          <a:solidFill>
            <a:schemeClr val="hlink"/>
          </a:solidFill>
          <a:latin typeface="+mj-lt"/>
          <a:ea typeface="ＭＳ Ｐゴシック" pitchFamily="-72" charset="-128"/>
          <a:cs typeface="ＭＳ Ｐゴシック" pitchFamily="-72" charset="-128"/>
        </a:defRPr>
      </a:lvl1pPr>
      <a:lvl2pPr algn="l" rtl="0" fontAlgn="base">
        <a:spcBef>
          <a:spcPct val="0"/>
        </a:spcBef>
        <a:spcAft>
          <a:spcPct val="0"/>
        </a:spcAft>
        <a:defRPr sz="4400">
          <a:solidFill>
            <a:schemeClr val="hlink"/>
          </a:solidFill>
          <a:latin typeface="Microsoft Sans Serif" pitchFamily="34" charset="0"/>
          <a:ea typeface="ＭＳ Ｐゴシック" pitchFamily="-72" charset="-128"/>
          <a:cs typeface="ＭＳ Ｐゴシック" pitchFamily="-72" charset="-128"/>
        </a:defRPr>
      </a:lvl2pPr>
      <a:lvl3pPr algn="l" rtl="0" fontAlgn="base">
        <a:spcBef>
          <a:spcPct val="0"/>
        </a:spcBef>
        <a:spcAft>
          <a:spcPct val="0"/>
        </a:spcAft>
        <a:defRPr sz="4400">
          <a:solidFill>
            <a:schemeClr val="hlink"/>
          </a:solidFill>
          <a:latin typeface="Microsoft Sans Serif" pitchFamily="34" charset="0"/>
          <a:ea typeface="ＭＳ Ｐゴシック" pitchFamily="-72" charset="-128"/>
          <a:cs typeface="ＭＳ Ｐゴシック" pitchFamily="-72" charset="-128"/>
        </a:defRPr>
      </a:lvl3pPr>
      <a:lvl4pPr algn="l" rtl="0" fontAlgn="base">
        <a:spcBef>
          <a:spcPct val="0"/>
        </a:spcBef>
        <a:spcAft>
          <a:spcPct val="0"/>
        </a:spcAft>
        <a:defRPr sz="4400">
          <a:solidFill>
            <a:schemeClr val="hlink"/>
          </a:solidFill>
          <a:latin typeface="Microsoft Sans Serif" pitchFamily="34" charset="0"/>
          <a:ea typeface="ＭＳ Ｐゴシック" pitchFamily="-72" charset="-128"/>
          <a:cs typeface="ＭＳ Ｐゴシック" pitchFamily="-72" charset="-128"/>
        </a:defRPr>
      </a:lvl4pPr>
      <a:lvl5pPr algn="l" rtl="0" fontAlgn="base">
        <a:spcBef>
          <a:spcPct val="0"/>
        </a:spcBef>
        <a:spcAft>
          <a:spcPct val="0"/>
        </a:spcAft>
        <a:defRPr sz="4400">
          <a:solidFill>
            <a:schemeClr val="hlink"/>
          </a:solidFill>
          <a:latin typeface="Microsoft Sans Serif" pitchFamily="34"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4400">
          <a:solidFill>
            <a:schemeClr val="hlink"/>
          </a:solidFill>
          <a:latin typeface="Microsoft Sans Serif" pitchFamily="34" charset="0"/>
        </a:defRPr>
      </a:lvl6pPr>
      <a:lvl7pPr marL="914400" algn="l" rtl="0" eaLnBrk="1" fontAlgn="base" hangingPunct="1">
        <a:spcBef>
          <a:spcPct val="0"/>
        </a:spcBef>
        <a:spcAft>
          <a:spcPct val="0"/>
        </a:spcAft>
        <a:defRPr sz="4400">
          <a:solidFill>
            <a:schemeClr val="hlink"/>
          </a:solidFill>
          <a:latin typeface="Microsoft Sans Serif" pitchFamily="34" charset="0"/>
        </a:defRPr>
      </a:lvl7pPr>
      <a:lvl8pPr marL="1371600" algn="l" rtl="0" eaLnBrk="1" fontAlgn="base" hangingPunct="1">
        <a:spcBef>
          <a:spcPct val="0"/>
        </a:spcBef>
        <a:spcAft>
          <a:spcPct val="0"/>
        </a:spcAft>
        <a:defRPr sz="4400">
          <a:solidFill>
            <a:schemeClr val="hlink"/>
          </a:solidFill>
          <a:latin typeface="Microsoft Sans Serif" pitchFamily="34" charset="0"/>
        </a:defRPr>
      </a:lvl8pPr>
      <a:lvl9pPr marL="1828800" algn="l" rtl="0" eaLnBrk="1" fontAlgn="base" hangingPunct="1">
        <a:spcBef>
          <a:spcPct val="0"/>
        </a:spcBef>
        <a:spcAft>
          <a:spcPct val="0"/>
        </a:spcAft>
        <a:defRPr sz="4400">
          <a:solidFill>
            <a:schemeClr val="hlink"/>
          </a:solidFill>
          <a:latin typeface="Microsoft Sans Serif"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ＭＳ Ｐゴシック" pitchFamily="-72" charset="-128"/>
          <a:cs typeface="ＭＳ Ｐゴシック" pitchFamily="-72" charset="-128"/>
        </a:defRPr>
      </a:lvl1pPr>
      <a:lvl2pPr marL="742950" indent="-285750" algn="l" rtl="0" fontAlgn="base">
        <a:spcBef>
          <a:spcPct val="20000"/>
        </a:spcBef>
        <a:spcAft>
          <a:spcPct val="0"/>
        </a:spcAft>
        <a:buChar char="–"/>
        <a:defRPr sz="2800">
          <a:solidFill>
            <a:schemeClr val="tx1"/>
          </a:solidFill>
          <a:latin typeface="+mn-lt"/>
          <a:ea typeface="ＭＳ Ｐゴシック" pitchFamily="-72"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72"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72"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7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harklearn.nova.edu/webapps/portal/frameset.jsp?tab_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ctrTitle"/>
          </p:nvPr>
        </p:nvSpPr>
        <p:spPr/>
        <p:txBody>
          <a:bodyPr/>
          <a:lstStyle/>
          <a:p>
            <a:r>
              <a:rPr lang="en-US" smtClean="0"/>
              <a:t>BrainPOP – Expanding Young Minds</a:t>
            </a:r>
          </a:p>
        </p:txBody>
      </p:sp>
      <p:sp>
        <p:nvSpPr>
          <p:cNvPr id="14338" name="Rectangle 5"/>
          <p:cNvSpPr>
            <a:spLocks noGrp="1" noChangeArrowheads="1"/>
          </p:cNvSpPr>
          <p:nvPr>
            <p:ph type="subTitle" idx="1"/>
          </p:nvPr>
        </p:nvSpPr>
        <p:spPr>
          <a:xfrm>
            <a:off x="2590800" y="6248400"/>
            <a:ext cx="6096000" cy="457200"/>
          </a:xfrm>
        </p:spPr>
        <p:txBody>
          <a:bodyPr/>
          <a:lstStyle/>
          <a:p>
            <a:r>
              <a:rPr lang="en-US" sz="1400" smtClean="0"/>
              <a:t>By:  Mary Lou Cruz and Heather Weed</a:t>
            </a:r>
          </a:p>
          <a:p>
            <a:endParaRPr lang="en-US" sz="1400" smtClean="0"/>
          </a:p>
          <a:p>
            <a:endParaRPr lang="en-US" smtClean="0"/>
          </a:p>
        </p:txBody>
      </p:sp>
      <p:pic>
        <p:nvPicPr>
          <p:cNvPr id="4" name="First time">
            <a:hlinkClick r:id="" action="ppaction://media"/>
          </p:cNvPr>
          <p:cNvPicPr>
            <a:picLocks noRot="1" noChangeAspect="1"/>
          </p:cNvPicPr>
          <p:nvPr>
            <a:wavAudioFile r:embed="rId1" name="First time"/>
          </p:nvPr>
        </p:nvPicPr>
        <p:blipFill>
          <a:blip r:embed="rId5" cstate="print"/>
          <a:srcRect/>
          <a:stretch>
            <a:fillRect/>
          </a:stretch>
        </p:blipFill>
        <p:spPr bwMode="auto">
          <a:xfrm>
            <a:off x="4419600" y="3276600"/>
            <a:ext cx="304800" cy="304800"/>
          </a:xfrm>
          <a:prstGeom prst="rect">
            <a:avLst/>
          </a:prstGeom>
          <a:noFill/>
          <a:ln w="9525">
            <a:noFill/>
            <a:miter lim="800000"/>
            <a:headEnd/>
            <a:tailEnd/>
          </a:ln>
        </p:spPr>
      </p:pic>
      <p:pic>
        <p:nvPicPr>
          <p:cNvPr id="5" name="Recorded Sound">
            <a:hlinkClick r:id="" action="ppaction://media"/>
          </p:cNvPr>
          <p:cNvPicPr>
            <a:picLocks noRot="1" noChangeAspect="1"/>
          </p:cNvPicPr>
          <p:nvPr>
            <a:wavAudioFile r:embed="rId2" name="Recorded Sound"/>
          </p:nvPr>
        </p:nvPicPr>
        <p:blipFill>
          <a:blip r:embed="rId6"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134"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C:\Users\heather\AppData\Local\Microsoft\Windows\Temporary Internet Files\Content.IE5\C2UZW8I8\MM910001094[1].gif"/>
          <p:cNvPicPr>
            <a:picLocks noChangeAspect="1" noChangeArrowheads="1" noCrop="1"/>
          </p:cNvPicPr>
          <p:nvPr/>
        </p:nvPicPr>
        <p:blipFill>
          <a:blip r:embed="rId2" cstate="print"/>
          <a:srcRect/>
          <a:stretch>
            <a:fillRect/>
          </a:stretch>
        </p:blipFill>
        <p:spPr bwMode="auto">
          <a:xfrm>
            <a:off x="7620000" y="4724400"/>
            <a:ext cx="1304925" cy="1924050"/>
          </a:xfrm>
          <a:prstGeom prst="rect">
            <a:avLst/>
          </a:prstGeom>
          <a:noFill/>
          <a:ln w="9525">
            <a:noFill/>
            <a:miter lim="800000"/>
            <a:headEnd/>
            <a:tailEnd/>
          </a:ln>
        </p:spPr>
      </p:pic>
      <p:sp>
        <p:nvSpPr>
          <p:cNvPr id="27650" name="Title 1"/>
          <p:cNvSpPr>
            <a:spLocks noGrp="1"/>
          </p:cNvSpPr>
          <p:nvPr>
            <p:ph type="title"/>
          </p:nvPr>
        </p:nvSpPr>
        <p:spPr/>
        <p:txBody>
          <a:bodyPr/>
          <a:lstStyle/>
          <a:p>
            <a:r>
              <a:rPr lang="en-US" smtClean="0"/>
              <a:t>Helpful Hints</a:t>
            </a:r>
          </a:p>
        </p:txBody>
      </p:sp>
      <p:sp>
        <p:nvSpPr>
          <p:cNvPr id="27651" name="Content Placeholder 2"/>
          <p:cNvSpPr>
            <a:spLocks noGrp="1"/>
          </p:cNvSpPr>
          <p:nvPr>
            <p:ph idx="1"/>
          </p:nvPr>
        </p:nvSpPr>
        <p:spPr/>
        <p:txBody>
          <a:bodyPr/>
          <a:lstStyle/>
          <a:p>
            <a:r>
              <a:rPr lang="en-US" sz="2400" smtClean="0"/>
              <a:t>Search the sight for free movies and activities before purchasing</a:t>
            </a:r>
          </a:p>
          <a:p>
            <a:r>
              <a:rPr lang="en-US" sz="2400" smtClean="0"/>
              <a:t>Print out activities before the lessons, so students may be held accountable for paying attention as they watch the movies</a:t>
            </a:r>
          </a:p>
          <a:p>
            <a:r>
              <a:rPr lang="en-US" sz="2400" smtClean="0"/>
              <a:t>Set up teams to play the games with a team leader to give final answer or have students write answers on whiteboards</a:t>
            </a:r>
          </a:p>
          <a:p>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Concluding Summary</a:t>
            </a:r>
          </a:p>
        </p:txBody>
      </p:sp>
      <p:sp>
        <p:nvSpPr>
          <p:cNvPr id="28674" name="Content Placeholder 2"/>
          <p:cNvSpPr>
            <a:spLocks noGrp="1"/>
          </p:cNvSpPr>
          <p:nvPr>
            <p:ph idx="1"/>
          </p:nvPr>
        </p:nvSpPr>
        <p:spPr/>
        <p:txBody>
          <a:bodyPr/>
          <a:lstStyle/>
          <a:p>
            <a:r>
              <a:rPr lang="en-US" sz="2400" dirty="0" smtClean="0"/>
              <a:t>Use of technology vis-à-vis arts education will assist “children in learning musical elements  of key, rhythm, tempo, pitch, melody and harmony by feeling, understanding and expressing musical expressions (Sasaki, </a:t>
            </a:r>
            <a:r>
              <a:rPr lang="en-US" sz="2400" dirty="0" err="1" smtClean="0"/>
              <a:t>Watagoshi</a:t>
            </a:r>
            <a:r>
              <a:rPr lang="en-US" sz="2400" dirty="0" smtClean="0"/>
              <a:t>, Takano, </a:t>
            </a:r>
            <a:r>
              <a:rPr lang="en-US" sz="2400" dirty="0" err="1" smtClean="0"/>
              <a:t>Hirashima</a:t>
            </a:r>
            <a:r>
              <a:rPr lang="en-US" sz="2400" dirty="0" smtClean="0"/>
              <a:t>, &amp; </a:t>
            </a:r>
            <a:r>
              <a:rPr lang="en-US" sz="2400" dirty="0" err="1" smtClean="0"/>
              <a:t>Kiyoki</a:t>
            </a:r>
            <a:r>
              <a:rPr lang="en-US" sz="2400" dirty="0" smtClean="0"/>
              <a:t>, 2010, p. 85). </a:t>
            </a:r>
            <a:endParaRPr lang="en-US" sz="2400" dirty="0" smtClean="0"/>
          </a:p>
          <a:p>
            <a:r>
              <a:rPr lang="en-US" sz="2400" dirty="0" smtClean="0"/>
              <a:t>My website is www.841689843672236394.weebly.com</a:t>
            </a: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ctr"/>
            <a:r>
              <a:rPr lang="en-US" smtClean="0"/>
              <a:t>References</a:t>
            </a:r>
          </a:p>
        </p:txBody>
      </p:sp>
      <p:sp>
        <p:nvSpPr>
          <p:cNvPr id="29698" name="Content Placeholder 2"/>
          <p:cNvSpPr>
            <a:spLocks noGrp="1"/>
          </p:cNvSpPr>
          <p:nvPr>
            <p:ph idx="1"/>
          </p:nvPr>
        </p:nvSpPr>
        <p:spPr/>
        <p:txBody>
          <a:bodyPr/>
          <a:lstStyle/>
          <a:p>
            <a:r>
              <a:rPr lang="en-US" sz="1600" smtClean="0"/>
              <a:t>Brisco, S. (2008). BrainPOP. </a:t>
            </a:r>
            <a:r>
              <a:rPr lang="en-US" sz="1600" i="1" smtClean="0"/>
              <a:t>School Library Journal</a:t>
            </a:r>
            <a:r>
              <a:rPr lang="en-US" sz="1600" smtClean="0"/>
              <a:t>, </a:t>
            </a:r>
            <a:r>
              <a:rPr lang="en-US" sz="1600" i="1" smtClean="0"/>
              <a:t>5 4</a:t>
            </a:r>
            <a:r>
              <a:rPr lang="en-US" sz="1600" smtClean="0"/>
              <a:t>(1), 77. Retrieved from </a:t>
            </a:r>
            <a:r>
              <a:rPr lang="en-US" sz="1600" smtClean="0">
                <a:hlinkClick r:id="rId2"/>
              </a:rPr>
              <a:t>https://sharklearn.nova.edu/webapps/portal/frameset.jsp?tab_t</a:t>
            </a:r>
            <a:r>
              <a:rPr lang="en-US" sz="1600" smtClean="0"/>
              <a:t> ab_group_id=_2_1&amp;url=%2Fwebapps%2Fblackboard%2Fexecute%2Flauncher%3Ftype%3DCourse%26id%3D_106599_1%26url%3D</a:t>
            </a:r>
          </a:p>
          <a:p>
            <a:endParaRPr lang="en-US" sz="1600" smtClean="0"/>
          </a:p>
          <a:p>
            <a:r>
              <a:rPr lang="en-US" sz="1600" smtClean="0"/>
              <a:t>Sasaki, S., Watagoshi, K., Takano, K., Hirashima, K., &amp; Kiyoki, Y. (2010).  Impression –oriented music courseware and its application in elementary schools</a:t>
            </a:r>
            <a:r>
              <a:rPr lang="en-US" sz="1600" i="1" smtClean="0"/>
              <a:t>. </a:t>
            </a:r>
            <a:r>
              <a:rPr lang="en-US" sz="1600" smtClean="0"/>
              <a:t> </a:t>
            </a:r>
            <a:r>
              <a:rPr lang="en-US" sz="1600" i="1" smtClean="0"/>
              <a:t>Interactive Technology and Smart Education</a:t>
            </a:r>
            <a:r>
              <a:rPr lang="en-US" sz="1600" smtClean="0"/>
              <a:t>, 7(2), 85-101. doi:10.1108/174156551011071028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219200" y="1822450"/>
            <a:ext cx="7086600" cy="792163"/>
          </a:xfrm>
        </p:spPr>
        <p:txBody>
          <a:bodyPr/>
          <a:lstStyle/>
          <a:p>
            <a:r>
              <a:rPr lang="en-US" sz="3200" smtClean="0"/>
              <a:t>Introduction – Effective Integration of Technology in the Classroom</a:t>
            </a:r>
          </a:p>
        </p:txBody>
      </p:sp>
      <p:sp>
        <p:nvSpPr>
          <p:cNvPr id="16386" name="Rectangle 3"/>
          <p:cNvSpPr>
            <a:spLocks noGrp="1" noChangeArrowheads="1"/>
          </p:cNvSpPr>
          <p:nvPr>
            <p:ph type="body" idx="1"/>
          </p:nvPr>
        </p:nvSpPr>
        <p:spPr>
          <a:xfrm>
            <a:off x="1143000" y="2889250"/>
            <a:ext cx="6705600" cy="3740150"/>
          </a:xfrm>
        </p:spPr>
        <p:txBody>
          <a:bodyPr/>
          <a:lstStyle/>
          <a:p>
            <a:pPr>
              <a:lnSpc>
                <a:spcPct val="80000"/>
              </a:lnSpc>
            </a:pPr>
            <a:r>
              <a:rPr lang="en-US" sz="2000" smtClean="0"/>
              <a:t>Brain POP integrates media and multi-interdisciplinary strategies to produce a student-centered lesson plan with multi dimensions for interaction while facilitated by an instructor.</a:t>
            </a:r>
          </a:p>
          <a:p>
            <a:pPr>
              <a:lnSpc>
                <a:spcPct val="80000"/>
              </a:lnSpc>
            </a:pPr>
            <a:endParaRPr lang="en-US" sz="2000" smtClean="0"/>
          </a:p>
          <a:p>
            <a:pPr>
              <a:lnSpc>
                <a:spcPct val="80000"/>
              </a:lnSpc>
            </a:pPr>
            <a:r>
              <a:rPr lang="en-US" sz="2000" smtClean="0"/>
              <a:t>Brain POP encourages teacher collaboration by uploading lesson plans for the Brain POP educator community.  Lesson plans involve note-taking, graphic organizing, videos, student shared communication and multi-dimensional platforms for lesson plan sharing.</a:t>
            </a:r>
          </a:p>
          <a:p>
            <a:pPr>
              <a:lnSpc>
                <a:spcPct val="80000"/>
              </a:lnSpc>
            </a:pPr>
            <a:endParaRPr lang="en-US" sz="2000" smtClean="0"/>
          </a:p>
          <a:p>
            <a:pPr>
              <a:lnSpc>
                <a:spcPct val="80000"/>
              </a:lnSpc>
            </a:pPr>
            <a:r>
              <a:rPr lang="en-US" sz="2000" smtClean="0"/>
              <a:t>Common core standards are adapted through teacher-designed application of essential learnings designed to focus on student learning.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smtClean="0"/>
              <a:t>Introduction cont. – BrainPOP Description</a:t>
            </a:r>
          </a:p>
        </p:txBody>
      </p:sp>
      <p:sp>
        <p:nvSpPr>
          <p:cNvPr id="18434" name="Content Placeholder 2"/>
          <p:cNvSpPr>
            <a:spLocks noGrp="1"/>
          </p:cNvSpPr>
          <p:nvPr>
            <p:ph idx="1"/>
          </p:nvPr>
        </p:nvSpPr>
        <p:spPr/>
        <p:txBody>
          <a:bodyPr/>
          <a:lstStyle/>
          <a:p>
            <a:r>
              <a:rPr lang="en-US" sz="1600" i="1" smtClean="0"/>
              <a:t>Founded in 1999, BrainPOP</a:t>
            </a:r>
            <a:r>
              <a:rPr lang="en-US" sz="1600" i="1" baseline="30000" smtClean="0"/>
              <a:t>®</a:t>
            </a:r>
            <a:r>
              <a:rPr lang="en-US" sz="1600" i="1" smtClean="0"/>
              <a:t> creates animated, curricular content that engages students, supports educators, and bolsters achievement. </a:t>
            </a:r>
            <a:r>
              <a:rPr lang="en-US" sz="1600" smtClean="0"/>
              <a:t>(cite website)</a:t>
            </a:r>
          </a:p>
          <a:p>
            <a:r>
              <a:rPr lang="en-US" sz="1600" i="1" smtClean="0"/>
              <a:t>BrainPOP was conceived by Avraham Kadar, M.D., an immunologist and pediatrician, as a creative way to explain difficult concepts to his young patients. Today, we're used in almost 20 percent of U.S. schools, and are growing internationally.</a:t>
            </a:r>
            <a:r>
              <a:rPr lang="en-US" sz="1600" smtClean="0"/>
              <a:t> (cite website) </a:t>
            </a:r>
          </a:p>
          <a:p>
            <a:r>
              <a:rPr lang="en-US" sz="1600" smtClean="0"/>
              <a:t>Website that offers different levels of subscriptions to movies, games, online and printable quizzes and activities, lesson plans, and teaching tools covering several subjects with numerous topics and subtopics covered based on Common Core Standards</a:t>
            </a:r>
          </a:p>
          <a:p>
            <a:r>
              <a:rPr lang="en-US" sz="1600" b="1" i="1" smtClean="0"/>
              <a:t>BrainPOP</a:t>
            </a:r>
            <a:r>
              <a:rPr lang="en-US" sz="1600" i="1" smtClean="0"/>
              <a:t> offers a format both entertaining and engaging. As an innovative way to make some difficult subjects more entertaining, and for encouraging continual learning at the elementary and middle school levels, </a:t>
            </a:r>
            <a:r>
              <a:rPr lang="en-US" sz="1600" b="1" i="1" smtClean="0"/>
              <a:t>BrainPOP</a:t>
            </a:r>
            <a:r>
              <a:rPr lang="en-US" sz="1600" i="1" smtClean="0"/>
              <a:t> receives an A</a:t>
            </a:r>
            <a:r>
              <a:rPr lang="en-US" sz="1600" smtClean="0"/>
              <a:t>+ (Brisco, 2008, p. 77).</a:t>
            </a:r>
          </a:p>
        </p:txBody>
      </p:sp>
      <p:pic>
        <p:nvPicPr>
          <p:cNvPr id="18435" name="Picture 3" descr="C:\Program Files (x86)\Microsoft Office\MEDIA\CAGCAT10\j0234657.wmf"/>
          <p:cNvPicPr>
            <a:picLocks noChangeAspect="1" noChangeArrowheads="1"/>
          </p:cNvPicPr>
          <p:nvPr/>
        </p:nvPicPr>
        <p:blipFill>
          <a:blip r:embed="rId2" cstate="print"/>
          <a:srcRect/>
          <a:stretch>
            <a:fillRect/>
          </a:stretch>
        </p:blipFill>
        <p:spPr bwMode="auto">
          <a:xfrm>
            <a:off x="7969250" y="3962400"/>
            <a:ext cx="1174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685800"/>
            <a:ext cx="6934200" cy="762000"/>
          </a:xfrm>
        </p:spPr>
        <p:txBody>
          <a:bodyPr/>
          <a:lstStyle/>
          <a:p>
            <a:r>
              <a:rPr lang="en-US" sz="3200" smtClean="0"/>
              <a:t>BrainPOP Use in Music Classroom</a:t>
            </a:r>
          </a:p>
        </p:txBody>
      </p:sp>
      <p:sp>
        <p:nvSpPr>
          <p:cNvPr id="19459" name="Rectangle 3"/>
          <p:cNvSpPr>
            <a:spLocks noGrp="1" noChangeArrowheads="1"/>
          </p:cNvSpPr>
          <p:nvPr>
            <p:ph type="body" idx="1"/>
          </p:nvPr>
        </p:nvSpPr>
        <p:spPr>
          <a:xfrm>
            <a:off x="1981200" y="1600200"/>
            <a:ext cx="6934200" cy="4800600"/>
          </a:xfrm>
        </p:spPr>
        <p:txBody>
          <a:bodyPr/>
          <a:lstStyle/>
          <a:p>
            <a:pPr>
              <a:lnSpc>
                <a:spcPct val="80000"/>
              </a:lnSpc>
            </a:pPr>
            <a:r>
              <a:rPr lang="en-US" sz="2000" smtClean="0"/>
              <a:t>Teachers upload lesson plans with video </a:t>
            </a:r>
          </a:p>
          <a:p>
            <a:pPr>
              <a:buFontTx/>
              <a:buNone/>
            </a:pPr>
            <a:endParaRPr lang="en-US" sz="2000" smtClean="0"/>
          </a:p>
          <a:p>
            <a:pPr>
              <a:buFontTx/>
              <a:buNone/>
            </a:pPr>
            <a:r>
              <a:rPr lang="en-US" sz="2000" smtClean="0">
                <a:solidFill>
                  <a:srgbClr val="7030A0"/>
                </a:solidFill>
              </a:rPr>
              <a:t>Lesson Plan Summary</a:t>
            </a:r>
            <a:r>
              <a:rPr lang="en-US" sz="2000" smtClean="0"/>
              <a:t/>
            </a:r>
            <a:br>
              <a:rPr lang="en-US" sz="2000" smtClean="0"/>
            </a:br>
            <a:r>
              <a:rPr lang="en-US" sz="2000" smtClean="0"/>
              <a:t>In this lesson plan, which is adaptable for grades 3-12, students use BrainPOP resources to </a:t>
            </a:r>
            <a:r>
              <a:rPr lang="en-US" sz="2000" smtClean="0">
                <a:solidFill>
                  <a:srgbClr val="00B050"/>
                </a:solidFill>
              </a:rPr>
              <a:t>research, evaluate, and synthesize </a:t>
            </a:r>
            <a:r>
              <a:rPr lang="en-US" sz="2000" smtClean="0"/>
              <a:t>information about the Harlem Renaissance from a variety of resources. Students will work in groups to demonstrate an understanding of the Harlem Renaissance by creating an interactive presentation that teaches their peers. They will also create individual non-fiction comics to demonstrate an understanding of the effects of the Harlem Renaissance on African American culture.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3200" smtClean="0"/>
              <a:t>BrainPOP Use in Grade 3 Classroom</a:t>
            </a:r>
          </a:p>
        </p:txBody>
      </p:sp>
      <p:sp>
        <p:nvSpPr>
          <p:cNvPr id="21506" name="Content Placeholder 2"/>
          <p:cNvSpPr>
            <a:spLocks noGrp="1"/>
          </p:cNvSpPr>
          <p:nvPr>
            <p:ph idx="1"/>
          </p:nvPr>
        </p:nvSpPr>
        <p:spPr/>
        <p:txBody>
          <a:bodyPr/>
          <a:lstStyle/>
          <a:p>
            <a:r>
              <a:rPr lang="en-US" sz="1400" smtClean="0"/>
              <a:t>Free use first – animal classification in science class</a:t>
            </a:r>
          </a:p>
          <a:p>
            <a:pPr lvl="1"/>
            <a:r>
              <a:rPr lang="en-US" sz="1400" smtClean="0"/>
              <a:t>Visuals, audio, and text all engaging</a:t>
            </a:r>
          </a:p>
          <a:p>
            <a:pPr lvl="1"/>
            <a:r>
              <a:rPr lang="en-US" sz="1400" smtClean="0"/>
              <a:t>Game – students all participated excitedly</a:t>
            </a:r>
          </a:p>
          <a:p>
            <a:pPr lvl="1"/>
            <a:r>
              <a:rPr lang="en-US" sz="1400" smtClean="0"/>
              <a:t>Activities – students completed online quiz and printed worksheet</a:t>
            </a:r>
          </a:p>
          <a:p>
            <a:r>
              <a:rPr lang="en-US" sz="1400" smtClean="0"/>
              <a:t>Subsequent uses of BrainPOP Jr. and BrainPOP</a:t>
            </a:r>
          </a:p>
          <a:p>
            <a:pPr lvl="1"/>
            <a:r>
              <a:rPr lang="en-US" sz="1400" smtClean="0"/>
              <a:t>Science – States of matter, changes in states of matter</a:t>
            </a:r>
          </a:p>
          <a:p>
            <a:pPr lvl="1"/>
            <a:r>
              <a:rPr lang="en-US" sz="1400" smtClean="0"/>
              <a:t>Math – Multiplication and Division</a:t>
            </a:r>
          </a:p>
          <a:p>
            <a:pPr lvl="1"/>
            <a:r>
              <a:rPr lang="en-US" sz="1400" smtClean="0"/>
              <a:t>English – Main Idea</a:t>
            </a:r>
          </a:p>
          <a:p>
            <a:pPr lvl="1"/>
            <a:r>
              <a:rPr lang="en-US" sz="1400" smtClean="0"/>
              <a:t>Social Studies – Voting</a:t>
            </a:r>
          </a:p>
          <a:p>
            <a:pPr lvl="1"/>
            <a:r>
              <a:rPr lang="en-US" sz="1400" smtClean="0"/>
              <a:t>Enrichment - Miranda rights (impressive games included), women’s suffrage, voting (also included impressive game)</a:t>
            </a:r>
          </a:p>
          <a:p>
            <a:pPr lvl="1"/>
            <a:r>
              <a:rPr lang="en-US" sz="1400" smtClean="0"/>
              <a:t>Future plans – continuing to integrate into lessons as part of planning, not just to add to what is already planned.  Looking forward to: Body systems, reading comprehension, test preparation, geometry, data, graphing, bullying, wellness</a:t>
            </a:r>
          </a:p>
          <a:p>
            <a:endParaRPr lang="en-US" sz="1400" smtClean="0"/>
          </a:p>
        </p:txBody>
      </p:sp>
      <p:pic>
        <p:nvPicPr>
          <p:cNvPr id="21507" name="Picture 2" descr="C:\Users\heather\AppData\Local\Microsoft\Windows\Temporary Internet Files\Content.IE5\TU6TVLNC\MC900437227[1].jpg"/>
          <p:cNvPicPr>
            <a:picLocks noChangeAspect="1" noChangeArrowheads="1"/>
          </p:cNvPicPr>
          <p:nvPr/>
        </p:nvPicPr>
        <p:blipFill>
          <a:blip r:embed="rId2" cstate="print"/>
          <a:srcRect/>
          <a:stretch>
            <a:fillRect/>
          </a:stretch>
        </p:blipFill>
        <p:spPr bwMode="auto">
          <a:xfrm>
            <a:off x="6553200" y="2133600"/>
            <a:ext cx="839788" cy="838200"/>
          </a:xfrm>
          <a:prstGeom prst="rect">
            <a:avLst/>
          </a:prstGeom>
          <a:noFill/>
          <a:ln w="9525">
            <a:noFill/>
            <a:miter lim="800000"/>
            <a:headEnd/>
            <a:tailEnd/>
          </a:ln>
        </p:spPr>
      </p:pic>
      <p:pic>
        <p:nvPicPr>
          <p:cNvPr id="21508" name="Picture 3" descr="C:\Users\heather\AppData\Local\Microsoft\Windows\Temporary Internet Files\Content.IE5\4HO2O2BS\MC900351968[1].wmf"/>
          <p:cNvPicPr>
            <a:picLocks noChangeAspect="1" noChangeArrowheads="1"/>
          </p:cNvPicPr>
          <p:nvPr/>
        </p:nvPicPr>
        <p:blipFill>
          <a:blip r:embed="rId3" cstate="print"/>
          <a:srcRect/>
          <a:stretch>
            <a:fillRect/>
          </a:stretch>
        </p:blipFill>
        <p:spPr bwMode="auto">
          <a:xfrm>
            <a:off x="7162800" y="3200400"/>
            <a:ext cx="942975" cy="685800"/>
          </a:xfrm>
          <a:prstGeom prst="rect">
            <a:avLst/>
          </a:prstGeom>
          <a:noFill/>
          <a:ln w="9525">
            <a:noFill/>
            <a:miter lim="800000"/>
            <a:headEnd/>
            <a:tailEnd/>
          </a:ln>
        </p:spPr>
      </p:pic>
      <p:pic>
        <p:nvPicPr>
          <p:cNvPr id="21509" name="Picture 4" descr="C:\Users\heather\AppData\Local\Microsoft\Windows\Temporary Internet Files\Content.IE5\V7SJIF4G\MM900173989[1].gif"/>
          <p:cNvPicPr>
            <a:picLocks noChangeAspect="1" noChangeArrowheads="1" noCrop="1"/>
          </p:cNvPicPr>
          <p:nvPr/>
        </p:nvPicPr>
        <p:blipFill>
          <a:blip r:embed="rId4" cstate="print"/>
          <a:srcRect/>
          <a:stretch>
            <a:fillRect/>
          </a:stretch>
        </p:blipFill>
        <p:spPr bwMode="auto">
          <a:xfrm>
            <a:off x="8001000" y="3810000"/>
            <a:ext cx="914400" cy="1247775"/>
          </a:xfrm>
          <a:prstGeom prst="rect">
            <a:avLst/>
          </a:prstGeom>
          <a:noFill/>
          <a:ln w="9525">
            <a:noFill/>
            <a:miter lim="800000"/>
            <a:headEnd/>
            <a:tailEnd/>
          </a:ln>
        </p:spPr>
      </p:pic>
      <p:pic>
        <p:nvPicPr>
          <p:cNvPr id="21510" name="Picture 5" descr="C:\Users\heather\AppData\Local\Microsoft\Windows\Temporary Internet Files\Content.IE5\V7SJIF4G\MC900332680[1].wmf"/>
          <p:cNvPicPr>
            <a:picLocks noChangeAspect="1" noChangeArrowheads="1"/>
          </p:cNvPicPr>
          <p:nvPr/>
        </p:nvPicPr>
        <p:blipFill>
          <a:blip r:embed="rId5" cstate="print"/>
          <a:srcRect/>
          <a:stretch>
            <a:fillRect/>
          </a:stretch>
        </p:blipFill>
        <p:spPr bwMode="auto">
          <a:xfrm>
            <a:off x="7924800" y="5791200"/>
            <a:ext cx="996950"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A Tool…Not a Toy</a:t>
            </a:r>
          </a:p>
        </p:txBody>
      </p:sp>
      <p:sp>
        <p:nvSpPr>
          <p:cNvPr id="22530" name="Content Placeholder 2"/>
          <p:cNvSpPr>
            <a:spLocks noGrp="1"/>
          </p:cNvSpPr>
          <p:nvPr>
            <p:ph idx="1"/>
          </p:nvPr>
        </p:nvSpPr>
        <p:spPr/>
        <p:txBody>
          <a:bodyPr/>
          <a:lstStyle/>
          <a:p>
            <a:r>
              <a:rPr lang="en-US" sz="1800" smtClean="0"/>
              <a:t>Subscription includes teaching tools and lesson plans</a:t>
            </a:r>
          </a:p>
          <a:p>
            <a:r>
              <a:rPr lang="en-US" sz="1800" smtClean="0"/>
              <a:t>Easy to fall back on using it as a fun toy or supplement.  It takes work to integrate it into plans.</a:t>
            </a:r>
          </a:p>
          <a:p>
            <a:r>
              <a:rPr lang="en-US" sz="1800" smtClean="0"/>
              <a:t>When integrated, it becomes a teaching and learning tool for differentiation for levels and for learning styles.</a:t>
            </a:r>
          </a:p>
          <a:p>
            <a:r>
              <a:rPr lang="en-US" sz="1800" smtClean="0"/>
              <a:t>Can be effectively used to introduce, review, differentiate, apply, provide links to real life and home, and synthesize topics.</a:t>
            </a:r>
          </a:p>
          <a:p>
            <a:r>
              <a:rPr lang="en-US" sz="1800" smtClean="0"/>
              <a:t>Students ask for it and anticipate it as part of the learning process not just a reward.  They expect to be held accountable for participatory learning rather than just passive watching.</a:t>
            </a:r>
          </a:p>
          <a:p>
            <a:endParaRPr lang="en-US" sz="1800" smtClean="0"/>
          </a:p>
        </p:txBody>
      </p:sp>
      <p:pic>
        <p:nvPicPr>
          <p:cNvPr id="22531" name="Picture 3" descr="C:\Users\heather\AppData\Local\Microsoft\Windows\Temporary Internet Files\Content.IE5\TU6TVLNC\MM900286780[1].gif"/>
          <p:cNvPicPr>
            <a:picLocks noChangeAspect="1" noChangeArrowheads="1" noCrop="1"/>
          </p:cNvPicPr>
          <p:nvPr/>
        </p:nvPicPr>
        <p:blipFill>
          <a:blip r:embed="rId2" cstate="print"/>
          <a:srcRect/>
          <a:stretch>
            <a:fillRect/>
          </a:stretch>
        </p:blipFill>
        <p:spPr bwMode="auto">
          <a:xfrm>
            <a:off x="8001000" y="1524000"/>
            <a:ext cx="1143000"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Benefits of BrainPOP</a:t>
            </a:r>
          </a:p>
        </p:txBody>
      </p:sp>
      <p:sp>
        <p:nvSpPr>
          <p:cNvPr id="23554" name="Content Placeholder 2"/>
          <p:cNvSpPr>
            <a:spLocks noGrp="1"/>
          </p:cNvSpPr>
          <p:nvPr>
            <p:ph idx="1"/>
          </p:nvPr>
        </p:nvSpPr>
        <p:spPr/>
        <p:txBody>
          <a:bodyPr/>
          <a:lstStyle/>
          <a:p>
            <a:r>
              <a:rPr lang="en-US" sz="1200" smtClean="0"/>
              <a:t>Engaging, exciting, welcoming, and fun</a:t>
            </a:r>
          </a:p>
          <a:p>
            <a:r>
              <a:rPr lang="en-US" sz="1200" smtClean="0"/>
              <a:t>Consistent characters</a:t>
            </a:r>
          </a:p>
          <a:p>
            <a:r>
              <a:rPr lang="en-US" sz="1200" smtClean="0"/>
              <a:t>Easy to use</a:t>
            </a:r>
          </a:p>
          <a:p>
            <a:r>
              <a:rPr lang="en-US" sz="1200" smtClean="0"/>
              <a:t>Linked to Common Core Standards</a:t>
            </a:r>
          </a:p>
          <a:p>
            <a:r>
              <a:rPr lang="en-US" sz="1200" smtClean="0"/>
              <a:t>Variety of subjects: science, social studies, English, mat, engineering and technology, health, arts and music</a:t>
            </a:r>
          </a:p>
          <a:p>
            <a:r>
              <a:rPr lang="en-US" sz="1200" smtClean="0"/>
              <a:t>Topics and subtopics organized for ease of navigation</a:t>
            </a:r>
          </a:p>
          <a:p>
            <a:r>
              <a:rPr lang="en-US" sz="1200" smtClean="0"/>
              <a:t>Extensive content</a:t>
            </a:r>
          </a:p>
          <a:p>
            <a:r>
              <a:rPr lang="en-US" sz="1200" smtClean="0"/>
              <a:t>Differentiated</a:t>
            </a:r>
          </a:p>
          <a:p>
            <a:pPr lvl="1"/>
            <a:r>
              <a:rPr lang="en-US" sz="1200" smtClean="0"/>
              <a:t>Junior – (K-3)</a:t>
            </a:r>
          </a:p>
          <a:p>
            <a:pPr lvl="1"/>
            <a:r>
              <a:rPr lang="en-US" sz="1200" smtClean="0"/>
              <a:t>BrainPOP – (4-High School)</a:t>
            </a:r>
          </a:p>
          <a:p>
            <a:pPr lvl="1"/>
            <a:r>
              <a:rPr lang="en-US" sz="1200" smtClean="0"/>
              <a:t>Spanish</a:t>
            </a:r>
          </a:p>
          <a:p>
            <a:pPr lvl="1"/>
            <a:r>
              <a:rPr lang="en-US" sz="1200" smtClean="0"/>
              <a:t>ESL</a:t>
            </a:r>
          </a:p>
          <a:p>
            <a:r>
              <a:rPr lang="en-US" sz="1200" smtClean="0"/>
              <a:t>Different subscription levels:  homeschool, classroom, school, district, virtual school</a:t>
            </a:r>
          </a:p>
          <a:p>
            <a:r>
              <a:rPr lang="en-US" sz="1200" smtClean="0"/>
              <a:t>Free games, home link, applications</a:t>
            </a:r>
          </a:p>
          <a:p>
            <a:r>
              <a:rPr lang="en-US" sz="1200" smtClean="0"/>
              <a:t>Help desk, educator community for sharing and support</a:t>
            </a:r>
          </a:p>
          <a:p>
            <a:r>
              <a:rPr lang="en-US" sz="1200" smtClean="0"/>
              <a:t>Movies, activities, quizzes (online and printable), printable worksheets, games</a:t>
            </a:r>
          </a:p>
          <a:p>
            <a:r>
              <a:rPr lang="en-US" sz="1200" smtClean="0"/>
              <a:t>Visual, audio, text, and interactivity</a:t>
            </a:r>
          </a:p>
          <a:p>
            <a:endParaRPr lang="en-US" sz="1200" smtClean="0"/>
          </a:p>
        </p:txBody>
      </p:sp>
      <p:pic>
        <p:nvPicPr>
          <p:cNvPr id="23555" name="Picture 2" descr="C:\Users\heather\AppData\Local\Microsoft\Windows\Temporary Internet Files\Content.IE5\V7SJIF4G\MM900283725[1].gif"/>
          <p:cNvPicPr>
            <a:picLocks noChangeAspect="1" noChangeArrowheads="1" noCrop="1"/>
          </p:cNvPicPr>
          <p:nvPr/>
        </p:nvPicPr>
        <p:blipFill>
          <a:blip r:embed="rId3" cstate="print"/>
          <a:srcRect/>
          <a:stretch>
            <a:fillRect/>
          </a:stretch>
        </p:blipFill>
        <p:spPr bwMode="auto">
          <a:xfrm>
            <a:off x="8001000" y="1828800"/>
            <a:ext cx="571500" cy="1143000"/>
          </a:xfrm>
          <a:prstGeom prst="rect">
            <a:avLst/>
          </a:prstGeom>
          <a:noFill/>
          <a:ln w="9525">
            <a:noFill/>
            <a:miter lim="800000"/>
            <a:headEnd/>
            <a:tailEnd/>
          </a:ln>
        </p:spPr>
      </p:pic>
      <p:pic>
        <p:nvPicPr>
          <p:cNvPr id="23556" name="Picture 2" descr="C:\Users\heather\AppData\Local\Microsoft\Windows\Temporary Internet Files\Content.IE5\4HO2O2BS\MP900402792[1].jpg"/>
          <p:cNvPicPr>
            <a:picLocks noChangeAspect="1" noChangeArrowheads="1"/>
          </p:cNvPicPr>
          <p:nvPr/>
        </p:nvPicPr>
        <p:blipFill>
          <a:blip r:embed="rId4" cstate="print"/>
          <a:srcRect/>
          <a:stretch>
            <a:fillRect/>
          </a:stretch>
        </p:blipFill>
        <p:spPr bwMode="auto">
          <a:xfrm>
            <a:off x="7391400" y="3657600"/>
            <a:ext cx="1168400" cy="920750"/>
          </a:xfrm>
          <a:prstGeom prst="rect">
            <a:avLst/>
          </a:prstGeom>
          <a:noFill/>
          <a:ln w="9525">
            <a:noFill/>
            <a:miter lim="800000"/>
            <a:headEnd/>
            <a:tailEnd/>
          </a:ln>
        </p:spPr>
      </p:pic>
      <p:pic>
        <p:nvPicPr>
          <p:cNvPr id="23557" name="Picture 4" descr="C:\Users\heather\AppData\Local\Microsoft\Windows\Temporary Internet Files\Content.IE5\C2UZW8I8\MC900366394[1].wmf"/>
          <p:cNvPicPr>
            <a:picLocks noChangeAspect="1" noChangeArrowheads="1"/>
          </p:cNvPicPr>
          <p:nvPr/>
        </p:nvPicPr>
        <p:blipFill>
          <a:blip r:embed="rId5" cstate="print"/>
          <a:srcRect/>
          <a:stretch>
            <a:fillRect/>
          </a:stretch>
        </p:blipFill>
        <p:spPr bwMode="auto">
          <a:xfrm>
            <a:off x="7772400" y="5181600"/>
            <a:ext cx="714375"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Examples</a:t>
            </a:r>
          </a:p>
        </p:txBody>
      </p:sp>
      <p:pic>
        <p:nvPicPr>
          <p:cNvPr id="25602" name="Content Placeholder 4" descr="brainpop.JPG"/>
          <p:cNvPicPr>
            <a:picLocks noGrp="1" noChangeAspect="1"/>
          </p:cNvPicPr>
          <p:nvPr>
            <p:ph idx="1"/>
          </p:nvPr>
        </p:nvPicPr>
        <p:blipFill>
          <a:blip r:embed="rId2" cstate="print"/>
          <a:srcRect/>
          <a:stretch>
            <a:fillRect/>
          </a:stretch>
        </p:blipFill>
        <p:spPr>
          <a:xfrm flipH="1" flipV="1">
            <a:off x="381000" y="2286000"/>
            <a:ext cx="4064000" cy="304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Challenges of BrainPOP</a:t>
            </a:r>
          </a:p>
        </p:txBody>
      </p:sp>
      <p:sp>
        <p:nvSpPr>
          <p:cNvPr id="26626" name="Content Placeholder 2"/>
          <p:cNvSpPr>
            <a:spLocks noGrp="1"/>
          </p:cNvSpPr>
          <p:nvPr>
            <p:ph idx="1"/>
          </p:nvPr>
        </p:nvSpPr>
        <p:spPr/>
        <p:txBody>
          <a:bodyPr/>
          <a:lstStyle/>
          <a:p>
            <a:r>
              <a:rPr lang="en-US" sz="2400" smtClean="0"/>
              <a:t>Price – ranges from $85 for Junior level for individual use  to $1,495  per year for schools.  Districts can receive from 10% to 25% off school price depending upon number of schools</a:t>
            </a:r>
          </a:p>
          <a:p>
            <a:r>
              <a:rPr lang="en-US" sz="2400" smtClean="0"/>
              <a:t>To differentiate by level or language needs, users must purchase multiple subscriptions</a:t>
            </a:r>
          </a:p>
          <a:p>
            <a:r>
              <a:rPr lang="en-US" sz="2400" smtClean="0"/>
              <a:t>So much content, new users can feel overwhelmed</a:t>
            </a:r>
          </a:p>
          <a:p>
            <a:endParaRPr lang="en-US" sz="2400" smtClean="0"/>
          </a:p>
        </p:txBody>
      </p:sp>
      <p:pic>
        <p:nvPicPr>
          <p:cNvPr id="26627" name="Picture 2" descr="C:\Program Files (x86)\Microsoft Office\MEDIA\CAGCAT10\j0283209.gif"/>
          <p:cNvPicPr>
            <a:picLocks noChangeAspect="1" noChangeArrowheads="1" noCrop="1"/>
          </p:cNvPicPr>
          <p:nvPr/>
        </p:nvPicPr>
        <p:blipFill>
          <a:blip r:embed="rId2" cstate="print"/>
          <a:srcRect/>
          <a:stretch>
            <a:fillRect/>
          </a:stretch>
        </p:blipFill>
        <p:spPr bwMode="auto">
          <a:xfrm>
            <a:off x="7772400" y="1905000"/>
            <a:ext cx="1143000" cy="1117600"/>
          </a:xfrm>
          <a:prstGeom prst="rect">
            <a:avLst/>
          </a:prstGeom>
          <a:noFill/>
          <a:ln w="9525">
            <a:noFill/>
            <a:miter lim="800000"/>
            <a:headEnd/>
            <a:tailEnd/>
          </a:ln>
        </p:spPr>
      </p:pic>
      <p:pic>
        <p:nvPicPr>
          <p:cNvPr id="26628" name="Picture 3" descr="C:\Users\heather\AppData\Local\Microsoft\Windows\Temporary Internet Files\Content.IE5\C2UZW8I8\MC900238208[1].wmf"/>
          <p:cNvPicPr>
            <a:picLocks noChangeAspect="1" noChangeArrowheads="1"/>
          </p:cNvPicPr>
          <p:nvPr/>
        </p:nvPicPr>
        <p:blipFill>
          <a:blip r:embed="rId3" cstate="print"/>
          <a:srcRect/>
          <a:stretch>
            <a:fillRect/>
          </a:stretch>
        </p:blipFill>
        <p:spPr bwMode="auto">
          <a:xfrm>
            <a:off x="6934200" y="4572000"/>
            <a:ext cx="14160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0">
      <a:dk1>
        <a:srgbClr val="4D4D4D"/>
      </a:dk1>
      <a:lt1>
        <a:srgbClr val="FFFFFF"/>
      </a:lt1>
      <a:dk2>
        <a:srgbClr val="4D4D4D"/>
      </a:dk2>
      <a:lt2>
        <a:srgbClr val="BCBAD6"/>
      </a:lt2>
      <a:accent1>
        <a:srgbClr val="E2C700"/>
      </a:accent1>
      <a:accent2>
        <a:srgbClr val="8B87BB"/>
      </a:accent2>
      <a:accent3>
        <a:srgbClr val="FFFFFF"/>
      </a:accent3>
      <a:accent4>
        <a:srgbClr val="404040"/>
      </a:accent4>
      <a:accent5>
        <a:srgbClr val="EEE0AA"/>
      </a:accent5>
      <a:accent6>
        <a:srgbClr val="7D7AA9"/>
      </a:accent6>
      <a:hlink>
        <a:srgbClr val="6059A6"/>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2F75AF"/>
        </a:lt2>
        <a:accent1>
          <a:srgbClr val="3E88C2"/>
        </a:accent1>
        <a:accent2>
          <a:srgbClr val="80C6ED"/>
        </a:accent2>
        <a:accent3>
          <a:srgbClr val="FFFFFF"/>
        </a:accent3>
        <a:accent4>
          <a:srgbClr val="404040"/>
        </a:accent4>
        <a:accent5>
          <a:srgbClr val="AFC3DD"/>
        </a:accent5>
        <a:accent6>
          <a:srgbClr val="73B3D7"/>
        </a:accent6>
        <a:hlink>
          <a:srgbClr val="8AC0E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2F75AF"/>
        </a:lt2>
        <a:accent1>
          <a:srgbClr val="C31F26"/>
        </a:accent1>
        <a:accent2>
          <a:srgbClr val="80C6ED"/>
        </a:accent2>
        <a:accent3>
          <a:srgbClr val="FFFFFF"/>
        </a:accent3>
        <a:accent4>
          <a:srgbClr val="404040"/>
        </a:accent4>
        <a:accent5>
          <a:srgbClr val="DEABAC"/>
        </a:accent5>
        <a:accent6>
          <a:srgbClr val="73B3D7"/>
        </a:accent6>
        <a:hlink>
          <a:srgbClr val="8AC0E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63ECF"/>
        </a:lt2>
        <a:accent1>
          <a:srgbClr val="1264E2"/>
        </a:accent1>
        <a:accent2>
          <a:srgbClr val="2189F8"/>
        </a:accent2>
        <a:accent3>
          <a:srgbClr val="FFFFFF"/>
        </a:accent3>
        <a:accent4>
          <a:srgbClr val="404040"/>
        </a:accent4>
        <a:accent5>
          <a:srgbClr val="AAB8EE"/>
        </a:accent5>
        <a:accent6>
          <a:srgbClr val="1D7CE1"/>
        </a:accent6>
        <a:hlink>
          <a:srgbClr val="2CA8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B91003"/>
        </a:lt2>
        <a:accent1>
          <a:srgbClr val="1264E2"/>
        </a:accent1>
        <a:accent2>
          <a:srgbClr val="2189F8"/>
        </a:accent2>
        <a:accent3>
          <a:srgbClr val="FFFFFF"/>
        </a:accent3>
        <a:accent4>
          <a:srgbClr val="404040"/>
        </a:accent4>
        <a:accent5>
          <a:srgbClr val="AAB8EE"/>
        </a:accent5>
        <a:accent6>
          <a:srgbClr val="1D7CE1"/>
        </a:accent6>
        <a:hlink>
          <a:srgbClr val="2CA8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596190"/>
        </a:lt2>
        <a:accent1>
          <a:srgbClr val="80A2D0"/>
        </a:accent1>
        <a:accent2>
          <a:srgbClr val="ECDD14"/>
        </a:accent2>
        <a:accent3>
          <a:srgbClr val="FFFFFF"/>
        </a:accent3>
        <a:accent4>
          <a:srgbClr val="404040"/>
        </a:accent4>
        <a:accent5>
          <a:srgbClr val="C0CEE4"/>
        </a:accent5>
        <a:accent6>
          <a:srgbClr val="D6C811"/>
        </a:accent6>
        <a:hlink>
          <a:srgbClr val="898FA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BCBAD6"/>
        </a:lt2>
        <a:accent1>
          <a:srgbClr val="E2C700"/>
        </a:accent1>
        <a:accent2>
          <a:srgbClr val="8B87BB"/>
        </a:accent2>
        <a:accent3>
          <a:srgbClr val="FFFFFF"/>
        </a:accent3>
        <a:accent4>
          <a:srgbClr val="404040"/>
        </a:accent4>
        <a:accent5>
          <a:srgbClr val="EEE0AA"/>
        </a:accent5>
        <a:accent6>
          <a:srgbClr val="7D7AA9"/>
        </a:accent6>
        <a:hlink>
          <a:srgbClr val="6059A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241</TotalTime>
  <Words>903</Words>
  <Application>Microsoft Office PowerPoint</Application>
  <PresentationFormat>On-screen Show (4:3)</PresentationFormat>
  <Paragraphs>73</Paragraphs>
  <Slides>12</Slides>
  <Notes>4</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powerpoint-template</vt:lpstr>
      <vt:lpstr>BrainPOP – Expanding Young Minds</vt:lpstr>
      <vt:lpstr>Introduction – Effective Integration of Technology in the Classroom</vt:lpstr>
      <vt:lpstr>Introduction cont. – BrainPOP Description</vt:lpstr>
      <vt:lpstr>BrainPOP Use in Music Classroom</vt:lpstr>
      <vt:lpstr>BrainPOP Use in Grade 3 Classroom</vt:lpstr>
      <vt:lpstr>A Tool…Not a Toy</vt:lpstr>
      <vt:lpstr>Benefits of BrainPOP</vt:lpstr>
      <vt:lpstr>Examples</vt:lpstr>
      <vt:lpstr>Challenges of BrainPOP</vt:lpstr>
      <vt:lpstr>Helpful Hints</vt:lpstr>
      <vt:lpstr>Concluding Summary</vt:lpstr>
      <vt:lpstr>References</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pbsb</dc:creator>
  <cp:lastModifiedBy>mlcruzlp</cp:lastModifiedBy>
  <cp:revision>41</cp:revision>
  <dcterms:created xsi:type="dcterms:W3CDTF">2012-10-02T23:09:57Z</dcterms:created>
  <dcterms:modified xsi:type="dcterms:W3CDTF">2013-04-29T03:11:34Z</dcterms:modified>
</cp:coreProperties>
</file>